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A4D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ight Triangle 2"/>
          <p:cNvSpPr/>
          <p:nvPr/>
        </p:nvSpPr>
        <p:spPr>
          <a:xfrm rot="10800000">
            <a:off x="5943600" y="0"/>
            <a:ext cx="3200400" cy="6858000"/>
          </a:xfrm>
          <a:prstGeom prst="rtTriangle">
            <a:avLst/>
          </a:prstGeom>
          <a:solidFill>
            <a:srgbClr val="C5A0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 i="0">
                <a:solidFill>
                  <a:srgbClr val="FFFFFF"/>
                </a:solidFill>
                <a:latin typeface="Arial"/>
              </a:defRPr>
            </a:pPr>
            <a:r>
              <a:t>UNIFIED AGENT WORKSPACE</a:t>
            </a:r>
          </a:p>
          <a:p>
            <a:pPr>
              <a:spcBef>
                <a:spcPts val="1000"/>
              </a:spcBef>
              <a:defRPr sz="2000" b="0" i="0">
                <a:solidFill>
                  <a:srgbClr val="C5A059"/>
                </a:solidFill>
                <a:latin typeface="Arial"/>
              </a:defRPr>
            </a:pPr>
            <a:r>
              <a:t>Customer 360 &amp; System Integration Proposal</a:t>
            </a:r>
          </a:p>
          <a:p>
            <a:pPr>
              <a:spcBef>
                <a:spcPts val="1500"/>
              </a:spcBef>
              <a:defRPr sz="1400" b="0" i="1">
                <a:solidFill>
                  <a:srgbClr val="FFFFFF"/>
                </a:solidFill>
                <a:latin typeface="Arial"/>
              </a:defRPr>
            </a:pPr>
            <a:r>
              <a:t>Transforming Agent Experience &amp; Citizen Engagement at ADHA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029200"/>
            <a:ext cx="4572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Prepared for: Abu Dhabi Housing Authority (ADHA)</a:t>
            </a:r>
          </a:p>
          <a:p>
            <a:pPr>
              <a:spcBef>
                <a:spcPts val="500"/>
              </a:spcBef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Proposed Solution: Custom Microsoft Portal vs. OEM Suite Comparison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Detailed System Integration Matrix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46304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743200"/>
                <a:gridCol w="3657600"/>
              </a:tblGrid>
              <a:tr h="627017"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System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Integration Mechanism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Key Data Exchanged &amp; Correlation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UAE Pass / ISKAN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OAuth 2.0 / SAML Tokens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Authenticates the citizen; retrieves unique Citizen ID and primary contact metadata.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ServiceNow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REST JSON APIs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Fetches open &amp; history ticket tickets; correlates using ServiceNow Customer ID mapped via email.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DHP (Digital Housing)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Direct Secure Database Connector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Queries property profiles, owned lands, allocations. Matches via citizen's National ID/Emirates ID.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Outlook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Microsoft Graph API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Retrieves message metadata (sender/recipient) matching the customer's email address in real time.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Teams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Microsoft Graph API (Call Logs)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Retrieves customer consultation schedules, meeting links, and recorded consult timelines via customer's email.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8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Queue System (Q-Matic/Sedco)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WebSocket / REST APIs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Shows real-time token status, active counter, waiting time, matched via customer's registered mobile number.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10 of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Technical Comparison: OEM vs. Custom Microsoft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46304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3108960"/>
                <a:gridCol w="3108960"/>
              </a:tblGrid>
              <a:tr h="627017"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Technical Feature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Option 1: OEM (Genesys / Oracle)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Option 2: Custom MS (Recommended)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Deployment Speed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Fast: Configurable cloud workspace.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Moderate: Requiring 12-16 weeks for custom setup.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Integration Flexibility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Rigid: Limited to vendor-approved APIs.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Unlimited: Deep correlation with local databases via Azure API gateway.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Microsoft Ecosystem Sync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Average: Requires custom connectors.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Native: Built-in Microsoft Graph support for Teams and Outlook.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Data Sovereignty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High Risk: Typically hosted in public clouds.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Sovereign: Built entirely inside ADHA's secure UAE local Azure cloud.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UI/UX Customization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Restricted: Standard vendor templates.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Full: Custom forms mapped to exact ADHA agent workflows.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27018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Maintenance &amp; Security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Vendor Managed: Hands-off updates.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Co-Managed: Supported by IT team (retaining full data ownership).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11 of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Commercial Comparison: Cost &amp; Value Analysis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64592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3108960"/>
                <a:gridCol w="3108960"/>
              </a:tblGrid>
              <a:tr h="640080"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Cost Component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Option 1: OEM (Genesys / Oracle)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 i="0">
                          <a:solidFill>
                            <a:srgbClr val="FFFFFF"/>
                          </a:solidFill>
                          <a:latin typeface="Arial"/>
                        </a:defRPr>
                      </a:pPr>
                      <a:r>
                        <a:t>Option 2: Custom MS (Recommended)</a:t>
                      </a:r>
                    </a:p>
                  </a:txBody>
                  <a:tcPr>
                    <a:solidFill>
                      <a:srgbClr val="2A4D38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Initial Setup Fee (CapEx)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Low-to-Medium (Configuration &amp; Setup)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Medium (Custom application development &amp; integrations)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Annual License Fee (OpEx)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Very High (Re-occurring per-agent monthly SaaS cost)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Low (Leverages existing MS 365 licensing, minimal Azure pipeline overhead)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Customization Cost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High (Vendor professional services billed for custom features)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Low (Internal IT or partner builds modifications inside Power Platform)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Scaling Costs (Adding Agents)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Steep escalation (Each new agent requires full license purchase)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Virtually Zero (Utilizes existing workspace infrastructure and enterprise CALs)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ROI Timeline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Slowed due to ongoing SaaS overhead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 i="0">
                          <a:solidFill>
                            <a:srgbClr val="323232"/>
                          </a:solidFill>
                          <a:latin typeface="Arial"/>
                        </a:defRPr>
                      </a:pPr>
                      <a:r>
                        <a:t>Accelerated: Substantial long-term licensing savings pay off CapEx in &lt;18 months</a:t>
                      </a:r>
                    </a:p>
                  </a:txBody>
                  <a:tcPr>
                    <a:solidFill>
                      <a:srgbClr val="F5F7F5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12 of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TO-BE Agent Journey: Seamless Unified Workspace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 i="1">
                <a:solidFill>
                  <a:srgbClr val="323232"/>
                </a:solidFill>
                <a:latin typeface="Arial"/>
              </a:defRPr>
            </a:pPr>
            <a:r>
              <a:t>How the Recommended Option 2 Simplifies and Accelerates the Daily Workflow of ADHA Agents: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01168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05740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Step 1: Automated Pull</a:t>
            </a:r>
          </a:p>
          <a:p>
            <a:pPr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Citizen authenticates via UAE Pass or token. The Integration Layer immediately scans for matching files.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201168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205740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Step 2: Unified Profile Screen</a:t>
            </a:r>
          </a:p>
          <a:p>
            <a:pPr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Agent sees customer details, land plots, ServiceNow tickets, and Outlook history on one single page.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02336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406908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Step 3: Instant Action</a:t>
            </a:r>
          </a:p>
          <a:p>
            <a:pPr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Agent resolves email query, schedules a Teams conference, or logs tickets directly from the portal.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754880" y="4023360"/>
            <a:ext cx="3931920" cy="1645920"/>
          </a:xfrm>
          <a:prstGeom prst="roundRect">
            <a:avLst/>
          </a:prstGeom>
          <a:solidFill>
            <a:srgbClr val="2A4D38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406908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Step 4: Auto-Update</a:t>
            </a:r>
          </a:p>
          <a:p>
            <a:pPr>
              <a:defRPr sz="1100" b="0" i="0">
                <a:solidFill>
                  <a:srgbClr val="EBF4F0"/>
                </a:solidFill>
                <a:latin typeface="Arial"/>
              </a:defRPr>
            </a:pPr>
            <a:r>
              <a:t>Upon completion, the portal automatically pushes updates to ServiceNow, DHP, and logs notes in one-click.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13 of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Security, Governance &amp; Compliance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 i="1">
                <a:solidFill>
                  <a:srgbClr val="323232"/>
                </a:solidFill>
                <a:latin typeface="Arial"/>
              </a:defRPr>
            </a:pPr>
            <a:r>
              <a:t>Ensuring local compliance, sovereignty, and secure identity mapping for Abu Dhabi Government Entities: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011680"/>
            <a:ext cx="2651760" cy="3931920"/>
          </a:xfrm>
          <a:prstGeom prst="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246888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A4D38"/>
                </a:solidFill>
                <a:latin typeface="Arial"/>
              </a:defRPr>
            </a:pPr>
            <a:r>
              <a:t>Data Sovereignty &amp; Local Hosting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The entire solution is deployed within the Microsoft UAE Azure Region (Abu Dhabi/Dubai), ensuring 100% compliance with UAE DESC guidelines and ADHA security standards. No citizen housing details or files ever leave the local jurisdiction.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1840" y="2011680"/>
            <a:ext cx="2651760" cy="3931920"/>
          </a:xfrm>
          <a:prstGeom prst="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83280" y="2103120"/>
            <a:ext cx="246888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A4D38"/>
                </a:solidFill>
                <a:latin typeface="Arial"/>
              </a:defRPr>
            </a:pPr>
            <a:r>
              <a:t>UAE Pass Secure Authentication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Integrates natively with UAE Pass for identity verification. Access to sensitive citizen information (such as DHP property maps and allocations) is restricted using strict role-based access control (RBAC) mapping.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80" y="2011680"/>
            <a:ext cx="2651760" cy="3931920"/>
          </a:xfrm>
          <a:prstGeom prst="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2103120"/>
            <a:ext cx="246888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A4D38"/>
                </a:solidFill>
                <a:latin typeface="Arial"/>
              </a:defRPr>
            </a:pPr>
            <a:r>
              <a:t>Secure APIs &amp; Zero Trust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All communications between the Unified Portal and backend databases (ServiceNow, DHP APIs, and Microsoft Graph) utilize OAuth 2.0 encrypted tokens. Data is aggregated in-transit, preventing permanent local storage caches.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14 of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Phased Implementation Roadmap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01168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05740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Phase 1: Discovery &amp; Design</a:t>
            </a:r>
          </a:p>
          <a:p>
            <a:pPr>
              <a:spcAft>
                <a:spcPts val="500"/>
              </a:spcAft>
              <a:defRPr sz="1000" b="1" i="1">
                <a:solidFill>
                  <a:srgbClr val="C5A059"/>
                </a:solidFill>
                <a:latin typeface="Arial"/>
              </a:defRPr>
            </a:pPr>
            <a:r>
              <a:t>Weeks 1 - 4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Verify API specifications (ServiceNow, DHP).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Create high-fidelity UI wireframes and database field correlation maps.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201168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0" y="205740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Phase 2: MVP Core Integrations</a:t>
            </a:r>
          </a:p>
          <a:p>
            <a:pPr>
              <a:spcAft>
                <a:spcPts val="500"/>
              </a:spcAft>
              <a:defRPr sz="1000" b="1" i="1">
                <a:solidFill>
                  <a:srgbClr val="C5A059"/>
                </a:solidFill>
                <a:latin typeface="Arial"/>
              </a:defRPr>
            </a:pPr>
            <a:r>
              <a:t>Weeks 5 - 10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Establish secure Azure API Gateway.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Connect UAE Pass, ServiceNow tickets, and DHP basic profiles.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4023360"/>
            <a:ext cx="3931920" cy="164592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406908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Phase 3: Extended System Sync</a:t>
            </a:r>
          </a:p>
          <a:p>
            <a:pPr>
              <a:spcAft>
                <a:spcPts val="500"/>
              </a:spcAft>
              <a:defRPr sz="1000" b="1" i="1">
                <a:solidFill>
                  <a:srgbClr val="C5A059"/>
                </a:solidFill>
                <a:latin typeface="Arial"/>
              </a:defRPr>
            </a:pPr>
            <a:r>
              <a:t>Weeks 11 - 14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Integrate MS Graph for Outlook and Teams.</a:t>
            </a:r>
          </a:p>
          <a:p>
            <a:pPr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• Connect Q-Matic/Sedco queue tokens and Sprinklr CDP.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54880" y="4023360"/>
            <a:ext cx="3931920" cy="1645920"/>
          </a:xfrm>
          <a:prstGeom prst="roundRect">
            <a:avLst/>
          </a:prstGeom>
          <a:solidFill>
            <a:srgbClr val="2A4D38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4069080"/>
            <a:ext cx="37490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Phase 4: Testing &amp; Rollout</a:t>
            </a:r>
          </a:p>
          <a:p>
            <a:pPr>
              <a:spcAft>
                <a:spcPts val="500"/>
              </a:spcAft>
              <a:defRPr sz="1000" b="1" i="1">
                <a:solidFill>
                  <a:srgbClr val="C5A059"/>
                </a:solidFill>
                <a:latin typeface="Arial"/>
              </a:defRPr>
            </a:pPr>
            <a:r>
              <a:t>Weeks 15 - 18</a:t>
            </a:r>
          </a:p>
          <a:p>
            <a:pPr>
              <a:defRPr sz="900" b="0" i="0">
                <a:solidFill>
                  <a:srgbClr val="EBF4F0"/>
                </a:solidFill>
                <a:latin typeface="Arial"/>
              </a:defRPr>
            </a:pPr>
            <a:r>
              <a:t>• Perform UAT with customer service representatives.</a:t>
            </a:r>
          </a:p>
          <a:p>
            <a:pPr>
              <a:defRPr sz="900" b="0" i="0">
                <a:solidFill>
                  <a:srgbClr val="EBF4F0"/>
                </a:solidFill>
                <a:latin typeface="Arial"/>
              </a:defRPr>
            </a:pPr>
            <a:r>
              <a:t>• Host staff training and push to production (AD Azure Cloud).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15 of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Expected Business Benefits &amp; Value Realization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011680"/>
            <a:ext cx="2651760" cy="3931920"/>
          </a:xfrm>
          <a:prstGeom prst="roundRect">
            <a:avLst/>
          </a:prstGeom>
          <a:solidFill>
            <a:srgbClr val="EBF4F0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68680" y="2194560"/>
            <a:ext cx="1828800" cy="914400"/>
          </a:xfrm>
          <a:prstGeom prst="ellipse">
            <a:avLst/>
          </a:prstGeom>
          <a:solidFill>
            <a:srgbClr val="2A4D38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286000"/>
            <a:ext cx="1828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 i="0">
                <a:solidFill>
                  <a:srgbClr val="FFFFFF"/>
                </a:solidFill>
                <a:latin typeface="Arial"/>
              </a:defRPr>
            </a:pPr>
            <a:r>
              <a:t>-40%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200400"/>
            <a:ext cx="246888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Average Handling Time (AHT)</a:t>
            </a:r>
          </a:p>
          <a:p>
            <a:pPr algn="l"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Consolidating 7 apps to 1 screen eliminates context-switching, reducing query time from 12 mins to under 7 mins.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91840" y="2011680"/>
            <a:ext cx="2651760" cy="3931920"/>
          </a:xfrm>
          <a:prstGeom prst="roundRect">
            <a:avLst/>
          </a:prstGeom>
          <a:solidFill>
            <a:srgbClr val="EBF4F0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3703320" y="2194560"/>
            <a:ext cx="1828800" cy="914400"/>
          </a:xfrm>
          <a:prstGeom prst="ellipse">
            <a:avLst/>
          </a:prstGeom>
          <a:solidFill>
            <a:srgbClr val="2A4D38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03320" y="2286000"/>
            <a:ext cx="1828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 i="0">
                <a:solidFill>
                  <a:srgbClr val="FFFFFF"/>
                </a:solidFill>
                <a:latin typeface="Arial"/>
              </a:defRPr>
            </a:pPr>
            <a:r>
              <a:t>+25%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3200400"/>
            <a:ext cx="246888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First Contact Resolution (FCR)</a:t>
            </a:r>
          </a:p>
          <a:p>
            <a:pPr algn="l"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With immediate access to land registries, email threads, and support tickets, agents resolve issues on the spot.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26480" y="2011680"/>
            <a:ext cx="2651760" cy="3931920"/>
          </a:xfrm>
          <a:prstGeom prst="roundRect">
            <a:avLst/>
          </a:prstGeom>
          <a:solidFill>
            <a:srgbClr val="EBF4F0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537960" y="2194560"/>
            <a:ext cx="1828800" cy="914400"/>
          </a:xfrm>
          <a:prstGeom prst="ellipse">
            <a:avLst/>
          </a:prstGeom>
          <a:solidFill>
            <a:srgbClr val="2A4D38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37960" y="2286000"/>
            <a:ext cx="1828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 i="0">
                <a:solidFill>
                  <a:srgbClr val="FFFFFF"/>
                </a:solidFill>
                <a:latin typeface="Arial"/>
              </a:defRPr>
            </a:pPr>
            <a:r>
              <a:t>-60%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200400"/>
            <a:ext cx="246888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Agent Onboarding Time</a:t>
            </a:r>
          </a:p>
          <a:p>
            <a:pPr algn="l"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 unified dashboard simplifies training. New customer care representatives reach peak productivity in days instead of weeks.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16 of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Executive Summary: The Fragmented Agent Experience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3840480" cy="457200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3474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1" i="0">
                <a:solidFill>
                  <a:srgbClr val="2A4D38"/>
                </a:solidFill>
                <a:latin typeface="Arial"/>
              </a:defRPr>
            </a:pPr>
            <a:r>
              <a:t>THE BUSINESS CHALLENGE</a:t>
            </a:r>
          </a:p>
          <a:p>
            <a:pPr>
              <a:spcBef>
                <a:spcPts val="8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ADHA customer care agents handle critical housing inquiries across multiple communication channels (In-person, Phone, Email).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Data is highly fragmented across 7+ disconnected applications, forcing agents to constantly switch tabs.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This results in high Average Handling Times (AHT), increased error rates, and delayed services for citizens.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Agent training takes weeks due to the complexity of navigating multiple disparate government portals.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46320" y="1371600"/>
            <a:ext cx="3840480" cy="4572000"/>
          </a:xfrm>
          <a:prstGeom prst="round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0" y="1554480"/>
            <a:ext cx="3474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THE PROPOSED VISION</a:t>
            </a:r>
          </a:p>
          <a:p>
            <a:pPr>
              <a:spcBef>
                <a:spcPts val="800"/>
              </a:spcBef>
              <a:defRPr sz="1100" b="0" i="0">
                <a:solidFill>
                  <a:srgbClr val="EBF4F0"/>
                </a:solidFill>
                <a:latin typeface="Arial"/>
              </a:defRPr>
            </a:pPr>
            <a:r>
              <a:t>• Establish a Unified Agent Workspace: A Single Pane of Glass consolidating all data on a single screen.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EBF4F0"/>
                </a:solidFill>
                <a:latin typeface="Arial"/>
              </a:defRPr>
            </a:pPr>
            <a:r>
              <a:t>• Aggregate UAE Pass profiles, ServiceNow tickets, Outlook emails, Teams calls, DHP land inventory, and Queue numbers in real time.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EBF4F0"/>
                </a:solidFill>
                <a:latin typeface="Arial"/>
              </a:defRPr>
            </a:pPr>
            <a:r>
              <a:t>• Correlate databases seamlessly via a Master Identity Engine utilizing the customer's UAE Pass ID/Emirates ID.</a:t>
            </a:r>
          </a:p>
          <a:p>
            <a:pPr>
              <a:spcBef>
                <a:spcPts val="800"/>
              </a:spcBef>
              <a:defRPr sz="1100" b="0" i="0">
                <a:solidFill>
                  <a:srgbClr val="EBF4F0"/>
                </a:solidFill>
                <a:latin typeface="Arial"/>
              </a:defRPr>
            </a:pPr>
            <a:r>
              <a:t>• Empower agents with a 360° citizen timeline, leading to faster query resolution, lower agent stress, and higher citizen satisfaction.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2 of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Current System Landscape: Fragmented Environment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 i="1">
                <a:solidFill>
                  <a:srgbClr val="323232"/>
                </a:solidFill>
                <a:latin typeface="Arial"/>
              </a:defRPr>
            </a:pPr>
            <a:r>
              <a:t>Customer information is distributed across several standalone systems, each serving a specific niche. Agents are forced to search them individually: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9202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UAE Pass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Identity Authentication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Verifies citizens and fetches core personal metadata.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9202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83280" y="19659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ISKAN Portal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Customer Portal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Customer-facing application showing citizen profile files.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26480" y="19202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19659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ServiceNow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Ticketing &amp; Requests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Shared governmental ticketing system for tracking concerns.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32918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3375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Outlook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Email Support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Email client containing citizen letters and attachments.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91840" y="32918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3375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Teams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Video Support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Remote consultations, citizen chats, and call recordings.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26480" y="32918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0" y="33375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DHP (Digital Housing)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Housing &amp; Property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Internal database of land status, allocations, and ownership.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663440"/>
            <a:ext cx="2651760" cy="1188720"/>
          </a:xfrm>
          <a:prstGeom prst="roundRect">
            <a:avLst/>
          </a:prstGeom>
          <a:solidFill>
            <a:srgbClr val="F5F7F5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709160"/>
            <a:ext cx="2468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 i="0">
                <a:solidFill>
                  <a:srgbClr val="2A4D38"/>
                </a:solidFill>
                <a:latin typeface="Arial"/>
              </a:defRPr>
            </a:pPr>
            <a:r>
              <a:t>Q-Matic / Sedco</a:t>
            </a:r>
          </a:p>
          <a:p>
            <a:pPr>
              <a:defRPr sz="1000" b="1" i="0">
                <a:solidFill>
                  <a:srgbClr val="C5A059"/>
                </a:solidFill>
                <a:latin typeface="Arial"/>
              </a:defRPr>
            </a:pPr>
            <a:r>
              <a:t>Queue Management</a:t>
            </a:r>
          </a:p>
          <a:p>
            <a:pPr>
              <a:spcBef>
                <a:spcPts val="300"/>
              </a:spcBef>
              <a:defRPr sz="900" b="0" i="0">
                <a:solidFill>
                  <a:srgbClr val="323232"/>
                </a:solidFill>
                <a:latin typeface="Arial"/>
              </a:defRPr>
            </a:pPr>
            <a:r>
              <a:t>Physical onsite queue tokens, counter status, and wait times.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3 of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AS-IS Agent Journey: The Complexity in Action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2560320" cy="164592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ight Arrow 5"/>
          <p:cNvSpPr/>
          <p:nvPr/>
        </p:nvSpPr>
        <p:spPr>
          <a:xfrm>
            <a:off x="3063240" y="2331720"/>
            <a:ext cx="182880" cy="274320"/>
          </a:xfrm>
          <a:prstGeom prst="rightArrow">
            <a:avLst/>
          </a:prstGeom>
          <a:solidFill>
            <a:srgbClr val="C5A0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73736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1: Authenticate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Citizen arrives/calls.</a:t>
            </a:r>
            <a:br/>
            <a:r>
              <a:t>Agent opens UAE Pass to verify identity.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645920"/>
            <a:ext cx="2560320" cy="164592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ight Arrow 8"/>
          <p:cNvSpPr/>
          <p:nvPr/>
        </p:nvSpPr>
        <p:spPr>
          <a:xfrm>
            <a:off x="5897880" y="2331720"/>
            <a:ext cx="182880" cy="274320"/>
          </a:xfrm>
          <a:prstGeom prst="rightArrow">
            <a:avLst/>
          </a:prstGeom>
          <a:solidFill>
            <a:srgbClr val="C5A0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83280" y="173736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2: Check Profile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Agent logs into DHP to check land allocations &amp; eligibility.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645920"/>
            <a:ext cx="2560320" cy="164592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173736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3: Review History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Agent opens ServiceNow to find open support tickets.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657600"/>
            <a:ext cx="2560320" cy="164592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ight Arrow 13"/>
          <p:cNvSpPr/>
          <p:nvPr/>
        </p:nvSpPr>
        <p:spPr>
          <a:xfrm>
            <a:off x="3063240" y="4343400"/>
            <a:ext cx="182880" cy="274320"/>
          </a:xfrm>
          <a:prstGeom prst="rightArrow">
            <a:avLst/>
          </a:prstGeom>
          <a:solidFill>
            <a:srgbClr val="C5A0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74904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4: Check Emails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Agent searches Outlook mailbox using citizen's email address.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91840" y="3657600"/>
            <a:ext cx="2560320" cy="164592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ight Arrow 16"/>
          <p:cNvSpPr/>
          <p:nvPr/>
        </p:nvSpPr>
        <p:spPr>
          <a:xfrm>
            <a:off x="5897880" y="4343400"/>
            <a:ext cx="182880" cy="274320"/>
          </a:xfrm>
          <a:prstGeom prst="rightArrow">
            <a:avLst/>
          </a:prstGeom>
          <a:solidFill>
            <a:srgbClr val="C5A0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383280" y="374904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5: Queue Sync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Agent checks Q-Matic console to align desk allocation.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26480" y="3657600"/>
            <a:ext cx="2560320" cy="1645920"/>
          </a:xfrm>
          <a:prstGeom prst="roundRect">
            <a:avLst/>
          </a:prstGeom>
          <a:solidFill>
            <a:srgbClr val="B42828"/>
          </a:solidFill>
          <a:ln>
            <a:solidFill>
              <a:srgbClr val="B4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17920" y="3749040"/>
            <a:ext cx="23774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Step 6: Update Tickets</a:t>
            </a:r>
          </a:p>
          <a:p>
            <a:pPr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Agent manually updates ServiceNow, email, and takes notes.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548640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 i="0">
                <a:solidFill>
                  <a:srgbClr val="B42828"/>
                </a:solidFill>
                <a:latin typeface="Arial"/>
              </a:defRPr>
            </a:pPr>
            <a:r>
              <a:t>CRITICAL BUSINESS IMPACT: High context-switching leads to cognitive load on agents, increasing Average Handling Time (AHT) to 12+ minutes per complicated case, and creating long queues at ADHA customer service centers.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4 of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Option 1: OEM Customer Experience Platform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 i="1">
                <a:solidFill>
                  <a:srgbClr val="323232"/>
                </a:solidFill>
                <a:latin typeface="Arial"/>
              </a:defRPr>
            </a:pPr>
            <a:r>
              <a:t>Purchasing a pre-packaged Customer Experience (CX) suite like Genesys Cloud, Oracle CX, or Salesforce Service Cloud.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011680"/>
            <a:ext cx="3840480" cy="4114800"/>
          </a:xfrm>
          <a:prstGeom prst="roundRect">
            <a:avLst/>
          </a:prstGeom>
          <a:solidFill>
            <a:srgbClr val="F5F7F5"/>
          </a:solidFill>
          <a:ln>
            <a:solidFill>
              <a:srgbClr val="286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34747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864B4"/>
                </a:solidFill>
                <a:latin typeface="Arial"/>
              </a:defRPr>
            </a:pPr>
            <a:r>
              <a:t>PROS / ADVANTAGES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Ready-made omnichannel communication engine (voice, chat, email routing).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Out-of-the-box advanced analytics, agent scorecards, and reporting.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Built-in AI models for sentiment analysis and predictive routing.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SLA and maintenance managed directly by the platform vendor.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46320" y="2011680"/>
            <a:ext cx="3840480" cy="4114800"/>
          </a:xfrm>
          <a:prstGeom prst="roundRect">
            <a:avLst/>
          </a:prstGeom>
          <a:solidFill>
            <a:srgbClr val="F5F7F5"/>
          </a:solidFill>
          <a:ln>
            <a:solidFill>
              <a:srgbClr val="B4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0" y="2194560"/>
            <a:ext cx="34747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B42828"/>
                </a:solidFill>
                <a:latin typeface="Arial"/>
              </a:defRPr>
            </a:pPr>
            <a:r>
              <a:t>CONS / CRITICAL BARRIERS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✘ High recurring licensing costs (per agent/month) + data volume charges.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✘ Integration boundaries: Rigorous vendor guidelines make integrating proprietary local government databases (e.g., DHP, UAE Pass) complex and costly.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✘ Limited customization: UI cannot be fully styled or custom-built to match ADHA agent processes exactly.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✘ Data Sovereignty concerns when hosting government customer details on vendor-owned clouds.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5 of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Option 2: Custom Microsoft Platform (Recommended)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0" i="1">
                <a:solidFill>
                  <a:srgbClr val="323232"/>
                </a:solidFill>
                <a:latin typeface="Arial"/>
              </a:defRPr>
            </a:pPr>
            <a:r>
              <a:t>Building a tailored Unified Portal leveraging Microsoft Dynamics 365 / Power Apps as the agent workspace, and Azure Integration Services for secure data pipelines.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011680"/>
            <a:ext cx="3840480" cy="4114800"/>
          </a:xfrm>
          <a:prstGeom prst="roundRect">
            <a:avLst/>
          </a:prstGeom>
          <a:solidFill>
            <a:srgbClr val="EBF4F0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34747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A4D38"/>
                </a:solidFill>
                <a:latin typeface="Arial"/>
              </a:defRPr>
            </a:pPr>
            <a:r>
              <a:t>KEY BUSINESS ADVANTAGES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Seamless Integration: Leverages Microsoft Graph API to embed Outlook mail, Teams chat, and meetings directly without complex custom connectors.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Sovereign Deployment: Can be fully hosted inside UAE-local Azure regions, ensuring 100% compliance with government security regulations.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Total UI Flexibility: Custom-built forms tailored specifically for ADHA agent workflows (e.g., visualizing land plots, linking queue tokens directly to client profile).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✔ Cost-Effective: Reuses ADHA's existing Microsoft 365 licensing, drastically reducing incremental OpEx compared to OEM suites.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46320" y="2011680"/>
            <a:ext cx="3840480" cy="411480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0" y="2194560"/>
            <a:ext cx="34747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C5A059"/>
                </a:solidFill>
                <a:latin typeface="Arial"/>
              </a:defRPr>
            </a:pPr>
            <a:r>
              <a:t>CONS / RISK MITIGATION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Initial Development Effort: Takes 3-4 months to build, integrate, and test, compared to an immediate cloud signup.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Mitigation: Utilize Azure Logic Apps and predefined connectors to speed up pipeline setup.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Internal Support: ADHA's IT team will need training to manage the integration layers.</a:t>
            </a:r>
          </a:p>
          <a:p>
            <a:pPr>
              <a:spcBef>
                <a:spcPts val="6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Mitigation: Handover detailed architecture, training, and 12-month post-launch support.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6 of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Option 2 Architecture: The 5-Layer Integration Flow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4114800" cy="4572000"/>
          </a:xfrm>
          <a:prstGeom prst="roundRect">
            <a:avLst/>
          </a:prstGeom>
          <a:solidFill>
            <a:srgbClr val="EBF4F0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39319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 b="1" i="0">
                <a:solidFill>
                  <a:srgbClr val="2A4D38"/>
                </a:solidFill>
                <a:latin typeface="Arial"/>
              </a:defRPr>
            </a:pPr>
            <a:r>
              <a:t>ADHA 5-LAYER TARGET BLUEPRINT</a:t>
            </a:r>
          </a:p>
          <a:p>
            <a:pPr>
              <a:spcBef>
                <a:spcPts val="6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1. Ingress Channels: Consolidates Onsite Customer Care, Call Center, Outlook Mail, and ISKAN Self-Service Portal.</a:t>
            </a:r>
          </a:p>
          <a:p>
            <a:pPr>
              <a:spcBef>
                <a:spcPts val="6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2. ADHA Customer 360 Console UI: Unified agent canvas workspace presenting profile, land, and timeline logs dynamically.</a:t>
            </a:r>
          </a:p>
          <a:p>
            <a:pPr>
              <a:spcBef>
                <a:spcPts val="6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3. Customer 360 Data Layer: Real-time identity resolution engine translating UAE Pass tokens to ServiceNow and DHP keys.</a:t>
            </a:r>
          </a:p>
          <a:p>
            <a:pPr>
              <a:spcBef>
                <a:spcPts val="6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4. Integration &amp; API Layer: Secure Azure APIM gateway hosting custom connectors and Near Real-Time (NRT) event brokers.</a:t>
            </a:r>
          </a:p>
          <a:p>
            <a:pPr>
              <a:spcBef>
                <a:spcPts val="6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5. Target Databases: Links UAE Pass, DHP land allocations, ServiceNow ticketing, Sprinklr CDP, Teams audio, and Q-Matic queues.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846320" y="1371600"/>
            <a:ext cx="3840480" cy="457200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463040"/>
            <a:ext cx="36576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2A4D38"/>
                </a:solidFill>
                <a:latin typeface="Arial"/>
              </a:defRPr>
            </a:pPr>
            <a:r>
              <a:t>CORRELATION &amp; DEPLOYMENT STRATEGY</a:t>
            </a:r>
          </a:p>
          <a:p>
            <a:pPr>
              <a:spcBef>
                <a:spcPts val="8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✔ UAE Pass ID Master Key: Resolves citizen identity at entry. Translates the UAE Pass authenticated token into distinct backend system IDs automatically.</a:t>
            </a:r>
          </a:p>
          <a:p>
            <a:pPr>
              <a:spcBef>
                <a:spcPts val="8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✔ Zero-Copy Architecture: No citizen information is duplicated or cached. Aggregated response payload is built dynamically in-transit.</a:t>
            </a:r>
          </a:p>
          <a:p>
            <a:pPr>
              <a:spcBef>
                <a:spcPts val="8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✔ Cloudflare Pages Prototyping: Demo portal is built as a static site deployed on Cloudflare Pages. Delivers low-latency edge performance for rapid evaluation.</a:t>
            </a:r>
          </a:p>
          <a:p>
            <a:pPr>
              <a:spcBef>
                <a:spcPts val="800"/>
              </a:spcBef>
              <a:defRPr sz="950" b="0" i="0">
                <a:solidFill>
                  <a:srgbClr val="323232"/>
                </a:solidFill>
                <a:latin typeface="Arial"/>
              </a:defRPr>
            </a:pPr>
            <a:r>
              <a:t>✔ Production Security: Future production pipelines leverage UAE local Azure availability zones, complying fully with DESC directives.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7 of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Option 1 Architecture: Public Cloud Database Copy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71600"/>
            <a:ext cx="3840480" cy="4572000"/>
          </a:xfrm>
          <a:prstGeom prst="roundRect">
            <a:avLst/>
          </a:prstGeom>
          <a:solidFill>
            <a:srgbClr val="F5F7F5"/>
          </a:solidFill>
          <a:ln>
            <a:solidFill>
              <a:srgbClr val="B4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36576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 b="1" i="0">
                <a:solidFill>
                  <a:srgbClr val="B42828"/>
                </a:solidFill>
                <a:latin typeface="Arial"/>
              </a:defRPr>
            </a:pPr>
            <a:r>
              <a:t>OEM PLATFORM DATACLEANSING FLOW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1. Packaged Agent UI: Standard workspace widgets running on overseas SaaS engine servers.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2. Database Sync: Replicates citizen profiles, emails, and tickets to a vendor cloud database copy.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3. Integration VPN Tunnels: High overhead mapping proprietary local schemas (like DHP) to vendor standards over secure tunnels.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4. Vendor Connectors: High billing for licensing specific third-party systems API adapters (ServiceNow, Q-Matic).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0" y="1371600"/>
            <a:ext cx="4114800" cy="457200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1463040"/>
            <a:ext cx="39319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400" b="1" i="0">
                <a:solidFill>
                  <a:srgbClr val="B42828"/>
                </a:solidFill>
                <a:latin typeface="Arial"/>
              </a:defRPr>
            </a:pPr>
            <a:r>
              <a:t>CRITICAL ARCHITECTURAL CONCERNS</a:t>
            </a:r>
          </a:p>
          <a:p>
            <a:pPr>
              <a:spcBef>
                <a:spcPts val="12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✘ Data Replication Vulnerability: Duplicating citizen family logs and property registries to a third-party cloud database violates local digital authority policies.</a:t>
            </a:r>
          </a:p>
          <a:p>
            <a:pPr>
              <a:spcBef>
                <a:spcPts val="12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✘ Vendor Lock-In: Custom rules, queues, and logic built inside the OEM database framework cannot be migrated if ADHA switches vendors.</a:t>
            </a:r>
          </a:p>
          <a:p>
            <a:pPr>
              <a:spcBef>
                <a:spcPts val="1200"/>
              </a:spcBef>
              <a:defRPr sz="1000" b="0" i="0">
                <a:solidFill>
                  <a:srgbClr val="323232"/>
                </a:solidFill>
                <a:latin typeface="Arial"/>
              </a:defRPr>
            </a:pPr>
            <a:r>
              <a:t>✘ Rigidity: Modifying standard data schemas to fit unique UAE Pass token authentications is highly constrained by the SaaS template.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8 of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9144000" cy="73152"/>
          </a:xfrm>
          <a:prstGeom prst="rect">
            <a:avLst/>
          </a:prstGeom>
          <a:solidFill>
            <a:srgbClr val="C5A059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Proposed Architecture: The 'Single Pane of Glass'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011680"/>
            <a:ext cx="2011680" cy="3840480"/>
          </a:xfrm>
          <a:prstGeom prst="roundRect">
            <a:avLst/>
          </a:prstGeom>
          <a:solidFill>
            <a:srgbClr val="F5F7F5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1828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i="0">
                <a:solidFill>
                  <a:srgbClr val="C5A059"/>
                </a:solidFill>
                <a:latin typeface="Arial"/>
              </a:defRPr>
            </a:pPr>
            <a:r>
              <a:t>SOURCE SYSTEMS</a:t>
            </a:r>
            <a:br/>
            <a:r>
              <a:t>(Data Silos)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ServiceNow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DHP (Housing)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Outlook Email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Teams Calls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Q-Matic Queue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• Sprinklr CDP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560320" y="3657600"/>
            <a:ext cx="731520" cy="457200"/>
          </a:xfrm>
          <a:prstGeom prst="rightArrow">
            <a:avLst/>
          </a:prstGeom>
          <a:solidFill>
            <a:srgbClr val="2A4D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383280" y="2011680"/>
            <a:ext cx="2377440" cy="3840480"/>
          </a:xfrm>
          <a:prstGeom prst="roundRect">
            <a:avLst/>
          </a:prstGeom>
          <a:solidFill>
            <a:srgbClr val="2A4D38"/>
          </a:solidFill>
          <a:ln>
            <a:solidFill>
              <a:srgbClr val="2A4D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474720" y="2103120"/>
            <a:ext cx="219456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INTEGRATION SERVICES</a:t>
            </a:r>
            <a:br/>
            <a:r>
              <a:t>(The Translator)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EBF4F0"/>
                </a:solidFill>
                <a:latin typeface="Arial"/>
              </a:defRPr>
            </a:pPr>
            <a:r>
              <a:t>• Translates requests between user interface and backend databases.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EBF4F0"/>
                </a:solidFill>
                <a:latin typeface="Arial"/>
              </a:defRPr>
            </a:pPr>
            <a:r>
              <a:t>• Uses UAE Pass ID as the Master Key to correlate all records.</a:t>
            </a:r>
          </a:p>
          <a:p>
            <a:pPr>
              <a:spcBef>
                <a:spcPts val="1000"/>
              </a:spcBef>
              <a:defRPr sz="1000" b="0" i="0">
                <a:solidFill>
                  <a:srgbClr val="EBF4F0"/>
                </a:solidFill>
                <a:latin typeface="Arial"/>
              </a:defRPr>
            </a:pPr>
            <a:r>
              <a:t>• Fetches and caches data in real time without storing citizen documents permanently.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5852160" y="3657600"/>
            <a:ext cx="731520" cy="457200"/>
          </a:xfrm>
          <a:prstGeom prst="rightArrow">
            <a:avLst/>
          </a:prstGeom>
          <a:solidFill>
            <a:srgbClr val="2A4D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6675120" y="2011680"/>
            <a:ext cx="2011680" cy="3840480"/>
          </a:xfrm>
          <a:prstGeom prst="roundRect">
            <a:avLst/>
          </a:prstGeom>
          <a:solidFill>
            <a:srgbClr val="EBF4F0"/>
          </a:solidFill>
          <a:ln>
            <a:solidFill>
              <a:srgbClr val="C5A0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766560" y="2103120"/>
            <a:ext cx="1828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i="0">
                <a:solidFill>
                  <a:srgbClr val="2A4D38"/>
                </a:solidFill>
                <a:latin typeface="Arial"/>
              </a:defRPr>
            </a:pPr>
            <a:r>
              <a:t>AGENT WORKSPACE</a:t>
            </a:r>
            <a:br/>
            <a:r>
              <a:t>(Unified Experience)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1. Identifies citizen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2. Loads single profile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3. Displays historical interactions</a:t>
            </a:r>
          </a:p>
          <a:p>
            <a:pPr>
              <a:spcBef>
                <a:spcPts val="1200"/>
              </a:spcBef>
              <a:defRPr sz="1100" b="0" i="0">
                <a:solidFill>
                  <a:srgbClr val="323232"/>
                </a:solidFill>
                <a:latin typeface="Arial"/>
              </a:defRPr>
            </a:pPr>
            <a:r>
              <a:t>4. One-click ticketing and communication actions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9224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900">
                <a:solidFill>
                  <a:srgbClr val="969696"/>
                </a:solidFill>
                <a:latin typeface="Arial"/>
              </a:defRPr>
            </a:pPr>
            <a:r>
              <a:t>Abu Dhabi Housing Authority (ADHA)  |  Unified Agent Workspace Pitch  |  Slide 9 of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